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301" r:id="rId4"/>
    <p:sldId id="300" r:id="rId5"/>
    <p:sldId id="302" r:id="rId6"/>
    <p:sldId id="307" r:id="rId7"/>
    <p:sldId id="303" r:id="rId8"/>
    <p:sldId id="304" r:id="rId9"/>
    <p:sldId id="30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7/28/19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areerchoices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Child Care, Furnishings and Savings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3600" u="sng" dirty="0">
                <a:solidFill>
                  <a:schemeClr val="tx2"/>
                </a:solidFill>
              </a:rPr>
              <a:t>Objective: </a:t>
            </a:r>
          </a:p>
          <a:p>
            <a:r>
              <a:rPr lang="en-US" sz="3600" dirty="0">
                <a:solidFill>
                  <a:schemeClr val="tx2"/>
                </a:solidFill>
              </a:rPr>
              <a:t>To understand how much you should budget for child care, furnishings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smtClean="0">
                <a:solidFill>
                  <a:schemeClr val="tx2"/>
                </a:solidFill>
              </a:rPr>
              <a:t>  and </a:t>
            </a:r>
            <a:r>
              <a:rPr lang="en-US" sz="3600" dirty="0">
                <a:solidFill>
                  <a:schemeClr val="tx2"/>
                </a:solidFill>
              </a:rPr>
              <a:t>savings.</a:t>
            </a:r>
          </a:p>
          <a:p>
            <a:pPr>
              <a:defRPr/>
            </a:pP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Child Care Activity 88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Do </a:t>
            </a:r>
            <a:r>
              <a:rPr lang="en-US" sz="3200" dirty="0">
                <a:solidFill>
                  <a:srgbClr val="FF0000"/>
                </a:solidFill>
              </a:rPr>
              <a:t>not</a:t>
            </a:r>
            <a:r>
              <a:rPr lang="en-US" sz="3200" dirty="0"/>
              <a:t> assume that your parents or “</a:t>
            </a:r>
            <a:r>
              <a:rPr lang="en-US" sz="3200" dirty="0">
                <a:solidFill>
                  <a:srgbClr val="00B050"/>
                </a:solidFill>
              </a:rPr>
              <a:t>Grandma</a:t>
            </a:r>
            <a:r>
              <a:rPr lang="en-US" sz="3200" dirty="0"/>
              <a:t>” will take care of your children!</a:t>
            </a:r>
          </a:p>
          <a:p>
            <a:r>
              <a:rPr lang="en-US" sz="3200" dirty="0"/>
              <a:t>Chances are, you will have to pay for </a:t>
            </a:r>
          </a:p>
          <a:p>
            <a:pPr marL="0" indent="0">
              <a:buNone/>
            </a:pPr>
            <a:r>
              <a:rPr lang="en-US" sz="3200" dirty="0"/>
              <a:t>    </a:t>
            </a:r>
            <a:r>
              <a:rPr lang="en-US" sz="3200" u="sng" dirty="0">
                <a:solidFill>
                  <a:srgbClr val="7030A0"/>
                </a:solidFill>
              </a:rPr>
              <a:t>child care</a:t>
            </a:r>
            <a:r>
              <a:rPr lang="en-US" sz="3200" dirty="0"/>
              <a:t>.</a:t>
            </a:r>
          </a:p>
          <a:p>
            <a:r>
              <a:rPr lang="en-US" sz="3200" dirty="0"/>
              <a:t>Look at the chart on Activity 88 in the workbook.</a:t>
            </a:r>
          </a:p>
          <a:p>
            <a:r>
              <a:rPr lang="en-US" sz="3200" dirty="0"/>
              <a:t>Evaluate your </a:t>
            </a:r>
            <a:r>
              <a:rPr lang="en-US" sz="3200" dirty="0">
                <a:solidFill>
                  <a:srgbClr val="7030A0"/>
                </a:solidFill>
              </a:rPr>
              <a:t>child care </a:t>
            </a:r>
            <a:r>
              <a:rPr lang="en-US" sz="3200" dirty="0"/>
              <a:t>costs.</a:t>
            </a:r>
          </a:p>
          <a:p>
            <a:r>
              <a:rPr lang="en-US" sz="3200" dirty="0"/>
              <a:t>Add the total and record: “</a:t>
            </a:r>
            <a:r>
              <a:rPr lang="en-US" sz="3200" dirty="0">
                <a:solidFill>
                  <a:srgbClr val="7030A0"/>
                </a:solidFill>
              </a:rPr>
              <a:t>Total child care costs</a:t>
            </a:r>
            <a:r>
              <a:rPr lang="en-US" sz="3200" dirty="0"/>
              <a:t>” [8].</a:t>
            </a:r>
          </a:p>
          <a:p>
            <a:pPr>
              <a:lnSpc>
                <a:spcPct val="90000"/>
              </a:lnSpc>
            </a:pPr>
            <a:endParaRPr lang="en-US" sz="3200" dirty="0">
              <a:latin typeface="Calibri" charset="0"/>
            </a:endParaRPr>
          </a:p>
          <a:p>
            <a:endParaRPr lang="en-US" sz="3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22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Dependent Care Activity 88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If you indicated on Activity 77 that you are going to care for a dependent other than your children, (a parent or grandparent) you now add that to your monthly budget.</a:t>
            </a:r>
          </a:p>
          <a:p>
            <a:r>
              <a:rPr lang="en-US" sz="3200" dirty="0">
                <a:solidFill>
                  <a:schemeClr val="tx2"/>
                </a:solidFill>
              </a:rPr>
              <a:t>If you don’t plan on taking care of a dependent in your home, there is no need to budget for them.</a:t>
            </a:r>
          </a:p>
          <a:p>
            <a:pPr marL="0" indent="0">
              <a:buNone/>
            </a:pPr>
            <a:endParaRPr lang="en-US" sz="32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592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Furnishings for the Long-Term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n-US" sz="4000" dirty="0">
                <a:solidFill>
                  <a:schemeClr val="tx2"/>
                </a:solidFill>
              </a:rPr>
              <a:t>Furnishings are linens, appliances, furniture, and decorative items.</a:t>
            </a:r>
          </a:p>
          <a:p>
            <a:r>
              <a:rPr lang="en-US" sz="4000" dirty="0">
                <a:solidFill>
                  <a:schemeClr val="tx2"/>
                </a:solidFill>
              </a:rPr>
              <a:t>Furnishings tend to last many years, so replacing them requires you to save for the long-term.</a:t>
            </a:r>
          </a:p>
          <a:p>
            <a:r>
              <a:rPr lang="en-US" sz="4000" dirty="0">
                <a:solidFill>
                  <a:schemeClr val="tx2"/>
                </a:solidFill>
              </a:rPr>
              <a:t>Plan on setting aside enough money to pay a large furnishing expense at some time in the future.</a:t>
            </a:r>
          </a:p>
          <a:p>
            <a:pPr lvl="1"/>
            <a:endParaRPr lang="en-US" sz="36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57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000" b="1" u="sng" dirty="0" smtClean="0"/>
              <a:t>Long-Term Budgeting For Furnishings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You want to save enough money to pay cash when your major appliances wear out.</a:t>
            </a:r>
          </a:p>
          <a:p>
            <a:r>
              <a:rPr lang="en-US" sz="3600" dirty="0">
                <a:solidFill>
                  <a:schemeClr val="tx2"/>
                </a:solidFill>
              </a:rPr>
              <a:t>In order to determine when we will need to replace them, we need to know the average lifetime and average price.</a:t>
            </a:r>
          </a:p>
          <a:p>
            <a:pPr lvl="1"/>
            <a:endParaRPr lang="en-US" sz="28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41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000" b="1" u="sng" dirty="0" smtClean="0"/>
              <a:t>Life Expectancy of Furnishings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sz="2800" dirty="0">
              <a:solidFill>
                <a:schemeClr val="tx2"/>
              </a:solidFill>
              <a:latin typeface="Calibri" charset="0"/>
            </a:endParaRPr>
          </a:p>
        </p:txBody>
      </p:sp>
      <p:pic>
        <p:nvPicPr>
          <p:cNvPr id="4" name="Content Placeholder 97" descr="Screen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7620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bg1"/>
                </a:solidFill>
              </a:rPr>
              <a:t>Life Expectancy of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Furnishings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AutoShape 4"/>
          <p:cNvSpPr>
            <a:spLocks noChangeAspect="1" noChangeArrowheads="1" noTextEdit="1"/>
          </p:cNvSpPr>
          <p:nvPr/>
        </p:nvSpPr>
        <p:spPr bwMode="auto">
          <a:xfrm>
            <a:off x="157163" y="1871663"/>
            <a:ext cx="9167199" cy="452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66701" y="1971539"/>
            <a:ext cx="1352550" cy="990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19251" y="1981201"/>
            <a:ext cx="962025" cy="990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581276" y="1981201"/>
            <a:ext cx="1352550" cy="990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933826" y="1981201"/>
            <a:ext cx="1514475" cy="990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48301" y="1981201"/>
            <a:ext cx="1162050" cy="990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610351" y="1981201"/>
            <a:ext cx="1038225" cy="990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648576" y="1981201"/>
            <a:ext cx="1228725" cy="990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66701" y="2971801"/>
            <a:ext cx="1352550" cy="69532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619251" y="2971801"/>
            <a:ext cx="962025" cy="69532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581276" y="2971801"/>
            <a:ext cx="1352550" cy="69532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933826" y="2971801"/>
            <a:ext cx="1514475" cy="69532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448301" y="2971801"/>
            <a:ext cx="1162050" cy="69532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610351" y="2971801"/>
            <a:ext cx="1038225" cy="69532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648576" y="2971801"/>
            <a:ext cx="1228725" cy="69532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66701" y="3667126"/>
            <a:ext cx="1352550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619251" y="3667126"/>
            <a:ext cx="962025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581276" y="3667126"/>
            <a:ext cx="1352550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933826" y="3667126"/>
            <a:ext cx="1514475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448301" y="3667126"/>
            <a:ext cx="1162050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610351" y="3667126"/>
            <a:ext cx="1038225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7648576" y="3667126"/>
            <a:ext cx="1228725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66701" y="4067176"/>
            <a:ext cx="1352550" cy="4095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619251" y="4067176"/>
            <a:ext cx="962025" cy="4095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581276" y="4067176"/>
            <a:ext cx="1352550" cy="4095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933826" y="4067176"/>
            <a:ext cx="1514475" cy="4095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448301" y="4067176"/>
            <a:ext cx="1162050" cy="4095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6610351" y="4067176"/>
            <a:ext cx="1038225" cy="4095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7648576" y="4067176"/>
            <a:ext cx="1228725" cy="4095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66701" y="4476751"/>
            <a:ext cx="1352550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1619251" y="4476751"/>
            <a:ext cx="962025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581276" y="4476751"/>
            <a:ext cx="1352550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933826" y="4476751"/>
            <a:ext cx="1514475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448301" y="4476751"/>
            <a:ext cx="1162050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610351" y="4476751"/>
            <a:ext cx="1038225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7648576" y="4476751"/>
            <a:ext cx="1228725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1619251" y="1976438"/>
            <a:ext cx="9525" cy="291465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581276" y="1976438"/>
            <a:ext cx="9525" cy="291465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933826" y="1976438"/>
            <a:ext cx="9525" cy="291465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448301" y="1976438"/>
            <a:ext cx="9525" cy="291465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6610351" y="1976438"/>
            <a:ext cx="9525" cy="291465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7648576" y="1976438"/>
            <a:ext cx="9525" cy="291465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257176" y="2952751"/>
            <a:ext cx="8629650" cy="3810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261938" y="3667126"/>
            <a:ext cx="8629650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261938" y="4067176"/>
            <a:ext cx="8629650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261938" y="4476751"/>
            <a:ext cx="8629650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266701" y="1976438"/>
            <a:ext cx="9525" cy="291465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8877301" y="1976438"/>
            <a:ext cx="9525" cy="291465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261938" y="1981201"/>
            <a:ext cx="8629650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261938" y="4876801"/>
            <a:ext cx="8629650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725488" y="2022476"/>
            <a:ext cx="4412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Item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1738313" y="2022476"/>
            <a:ext cx="7791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Present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1919288" y="2298701"/>
            <a:ext cx="3613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Age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2827338" y="2022476"/>
            <a:ext cx="922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Expected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3084513" y="2298701"/>
            <a:ext cx="3390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Life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2722563" y="2574926"/>
            <a:ext cx="10733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Expectancy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4325938" y="2022476"/>
            <a:ext cx="8084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Years to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4068763" y="2298701"/>
            <a:ext cx="12512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Replacement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5592763" y="2022476"/>
            <a:ext cx="8692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Expected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5821363" y="2298701"/>
            <a:ext cx="41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Cost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6713538" y="2022476"/>
            <a:ext cx="900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To be set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6875463" y="2298701"/>
            <a:ext cx="5001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aside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6723063" y="2574926"/>
            <a:ext cx="8191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annually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7858126" y="2022476"/>
            <a:ext cx="868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Monthly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7934326" y="2298701"/>
            <a:ext cx="6771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Budget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44513" y="3014663"/>
            <a:ext cx="9715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Washing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534988" y="3290888"/>
            <a:ext cx="9239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Machine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2043113" y="3014663"/>
            <a:ext cx="22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3141663" y="3014663"/>
            <a:ext cx="342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4640263" y="3014663"/>
            <a:ext cx="22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5802313" y="3014663"/>
            <a:ext cx="5810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$370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6761163" y="3014663"/>
            <a:ext cx="8667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$123.33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7953376" y="3014663"/>
            <a:ext cx="7524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$10.27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820738" y="3709988"/>
            <a:ext cx="3524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TV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2043113" y="3709988"/>
            <a:ext cx="22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3141663" y="3709988"/>
            <a:ext cx="342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4640263" y="3709988"/>
            <a:ext cx="22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8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5802313" y="3709988"/>
            <a:ext cx="5810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$625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6818313" y="3709988"/>
            <a:ext cx="7524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$78.12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8010526" y="3709988"/>
            <a:ext cx="6381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$6.51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563563" y="4113213"/>
            <a:ext cx="8763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Vacuum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2043113" y="4113213"/>
            <a:ext cx="22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3141663" y="4113213"/>
            <a:ext cx="342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4583113" y="4113213"/>
            <a:ext cx="342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5802313" y="4113213"/>
            <a:ext cx="5810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$180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6961188" y="4113213"/>
            <a:ext cx="4572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$18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8010526" y="4113213"/>
            <a:ext cx="6381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$1.50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382588" y="4514851"/>
            <a:ext cx="12382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Refrigerator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1985963" y="4514851"/>
            <a:ext cx="342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3141663" y="4514851"/>
            <a:ext cx="342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4640263" y="4514851"/>
            <a:ext cx="22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5802313" y="4514851"/>
            <a:ext cx="5810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$580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6818313" y="4514851"/>
            <a:ext cx="7524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$96.66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8010526" y="4514851"/>
            <a:ext cx="6381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$8.05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40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7" grpId="0"/>
      <p:bldP spid="78" grpId="0"/>
      <p:bldP spid="82" grpId="0"/>
      <p:bldP spid="84" grpId="0"/>
      <p:bldP spid="85" grpId="0"/>
      <p:bldP spid="89" grpId="0"/>
      <p:bldP spid="91" grpId="0"/>
      <p:bldP spid="92" grpId="0"/>
      <p:bldP spid="96" grpId="0"/>
      <p:bldP spid="98" grpId="0"/>
      <p:bldP spid="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6000" b="1" dirty="0" smtClean="0"/>
              <a:t>Furnishings Activity 89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Assume you already have the majority of the furnishings you need.</a:t>
            </a:r>
          </a:p>
          <a:p>
            <a:r>
              <a:rPr lang="en-US" sz="3200" dirty="0">
                <a:solidFill>
                  <a:schemeClr val="tx2"/>
                </a:solidFill>
              </a:rPr>
              <a:t>Setting up a monthly budget to replace the items which may break is needed.</a:t>
            </a:r>
          </a:p>
          <a:p>
            <a:r>
              <a:rPr lang="en-US" sz="3200" dirty="0">
                <a:solidFill>
                  <a:schemeClr val="tx2"/>
                </a:solidFill>
              </a:rPr>
              <a:t>How much annually do you think you have to spend? </a:t>
            </a:r>
          </a:p>
          <a:p>
            <a:r>
              <a:rPr lang="en-US" sz="3200" dirty="0">
                <a:solidFill>
                  <a:schemeClr val="tx2"/>
                </a:solidFill>
              </a:rPr>
              <a:t>Divide that by 12.</a:t>
            </a:r>
          </a:p>
          <a:p>
            <a:r>
              <a:rPr lang="en-US" sz="3200" dirty="0">
                <a:solidFill>
                  <a:schemeClr val="tx2"/>
                </a:solidFill>
              </a:rPr>
              <a:t>Place figure on the, “Furnishing” line [10].</a:t>
            </a:r>
          </a:p>
          <a:p>
            <a:pPr lvl="1"/>
            <a:endParaRPr lang="en-US" sz="32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589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7200" b="1" dirty="0" smtClean="0">
                <a:solidFill>
                  <a:schemeClr val="accent5"/>
                </a:solidFill>
              </a:rPr>
              <a:t>Savings</a:t>
            </a:r>
            <a:endParaRPr lang="en-US" sz="7200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There are predictable things to save up for:</a:t>
            </a:r>
          </a:p>
          <a:p>
            <a:pPr marL="0" indent="0">
              <a:buNone/>
            </a:pPr>
            <a:r>
              <a:rPr lang="en-US" sz="2800" dirty="0"/>
              <a:t>     - house, new furnishings, children’s college, and</a:t>
            </a:r>
          </a:p>
          <a:p>
            <a:pPr marL="0" indent="0">
              <a:buNone/>
            </a:pPr>
            <a:r>
              <a:rPr lang="en-US" sz="2800" dirty="0"/>
              <a:t>        retirement. </a:t>
            </a:r>
            <a:r>
              <a:rPr lang="en-US" sz="2800" dirty="0">
                <a:hlinkClick r:id="rId2"/>
              </a:rPr>
              <a:t>www.CareerChoices.com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 click on Saving for Retirement.</a:t>
            </a:r>
          </a:p>
          <a:p>
            <a:r>
              <a:rPr lang="en-US" sz="2800" dirty="0"/>
              <a:t>The unpredictable things could be: losing your job, major illness or a new roof or water heater.</a:t>
            </a:r>
          </a:p>
          <a:p>
            <a:r>
              <a:rPr lang="en-US" sz="2800" dirty="0"/>
              <a:t>Rule of thumb: </a:t>
            </a:r>
            <a:r>
              <a:rPr lang="en-US" sz="2800" dirty="0">
                <a:solidFill>
                  <a:srgbClr val="FF0000"/>
                </a:solidFill>
              </a:rPr>
              <a:t>Save at least 6 months of income </a:t>
            </a:r>
            <a:r>
              <a:rPr lang="en-US" sz="2800" dirty="0"/>
              <a:t>incase of emergency.  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  <a:p>
            <a:pPr lvl="1">
              <a:buNone/>
            </a:pPr>
            <a:endParaRPr lang="en-US" sz="2800" dirty="0"/>
          </a:p>
          <a:p>
            <a:pPr lvl="1"/>
            <a:endParaRPr lang="en-US" sz="28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428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Miscellaneous Activity 90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You will need to save for some additional expenses:</a:t>
            </a:r>
          </a:p>
          <a:p>
            <a:r>
              <a:rPr lang="en-US" sz="3200" dirty="0">
                <a:solidFill>
                  <a:schemeClr val="tx2"/>
                </a:solidFill>
              </a:rPr>
              <a:t>Save money every month for holiday gifts and birthdays! </a:t>
            </a:r>
          </a:p>
          <a:p>
            <a:r>
              <a:rPr lang="en-US" sz="3200" dirty="0">
                <a:solidFill>
                  <a:schemeClr val="tx2"/>
                </a:solidFill>
              </a:rPr>
              <a:t>Will you have a pet? </a:t>
            </a:r>
          </a:p>
          <a:p>
            <a:r>
              <a:rPr lang="en-US" sz="3200" dirty="0">
                <a:solidFill>
                  <a:schemeClr val="tx2"/>
                </a:solidFill>
              </a:rPr>
              <a:t>Will you contribute to a charity or church?</a:t>
            </a:r>
          </a:p>
          <a:p>
            <a:r>
              <a:rPr lang="en-US" sz="3200" dirty="0">
                <a:solidFill>
                  <a:schemeClr val="tx2"/>
                </a:solidFill>
              </a:rPr>
              <a:t>Send your child to private school?</a:t>
            </a:r>
          </a:p>
          <a:p>
            <a:r>
              <a:rPr lang="en-US" sz="3200" dirty="0">
                <a:solidFill>
                  <a:schemeClr val="tx2"/>
                </a:solidFill>
              </a:rPr>
              <a:t>Will you need internet, TV, cell phone, or other devices?</a:t>
            </a:r>
          </a:p>
          <a:p>
            <a:r>
              <a:rPr lang="en-US" sz="3200" dirty="0">
                <a:solidFill>
                  <a:schemeClr val="tx2"/>
                </a:solidFill>
              </a:rPr>
              <a:t>Add them up and put it on line [12].</a:t>
            </a:r>
          </a:p>
          <a:p>
            <a:pPr lvl="1"/>
            <a:endParaRPr lang="en-US" sz="32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61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1582</TotalTime>
  <Words>521</Words>
  <Application>Microsoft Macintosh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Child Care, Furnishings and Savings</vt:lpstr>
      <vt:lpstr>Child Care Activity 88</vt:lpstr>
      <vt:lpstr>Dependent Care Activity 88</vt:lpstr>
      <vt:lpstr>Furnishings for the Long-Term</vt:lpstr>
      <vt:lpstr>Long-Term Budgeting For Furnishings</vt:lpstr>
      <vt:lpstr>Life Expectancy of Furnishings</vt:lpstr>
      <vt:lpstr>Furnishings Activity 89</vt:lpstr>
      <vt:lpstr>Savings</vt:lpstr>
      <vt:lpstr>Miscellaneous Activity 90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119</cp:revision>
  <dcterms:created xsi:type="dcterms:W3CDTF">2019-07-07T21:23:27Z</dcterms:created>
  <dcterms:modified xsi:type="dcterms:W3CDTF">2019-07-28T20:50:25Z</dcterms:modified>
</cp:coreProperties>
</file>